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6" r:id="rId2"/>
    <p:sldId id="257" r:id="rId3"/>
    <p:sldId id="277" r:id="rId4"/>
    <p:sldId id="302" r:id="rId5"/>
    <p:sldId id="278" r:id="rId6"/>
    <p:sldId id="279" r:id="rId7"/>
    <p:sldId id="281" r:id="rId8"/>
    <p:sldId id="282" r:id="rId9"/>
    <p:sldId id="285" r:id="rId10"/>
    <p:sldId id="286" r:id="rId11"/>
    <p:sldId id="284" r:id="rId12"/>
    <p:sldId id="287" r:id="rId13"/>
    <p:sldId id="260" r:id="rId14"/>
    <p:sldId id="261" r:id="rId15"/>
    <p:sldId id="290" r:id="rId16"/>
    <p:sldId id="292" r:id="rId17"/>
    <p:sldId id="293" r:id="rId18"/>
    <p:sldId id="266" r:id="rId19"/>
    <p:sldId id="267" r:id="rId20"/>
    <p:sldId id="268" r:id="rId21"/>
    <p:sldId id="294" r:id="rId22"/>
    <p:sldId id="269" r:id="rId23"/>
    <p:sldId id="271" r:id="rId24"/>
    <p:sldId id="272" r:id="rId25"/>
    <p:sldId id="273" r:id="rId26"/>
    <p:sldId id="299" r:id="rId27"/>
    <p:sldId id="300" r:id="rId28"/>
    <p:sldId id="274" r:id="rId29"/>
    <p:sldId id="275" r:id="rId30"/>
    <p:sldId id="276" r:id="rId31"/>
    <p:sldId id="30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E4703A-A035-42AC-A98B-AE780CE5C28F}" type="datetimeFigureOut">
              <a:rPr lang="ru-RU" smtClean="0"/>
              <a:t>06.10.2015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F090DB-0819-41B5-BB02-92FF10B7D2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Для учителей физической культуры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Методические рекомендации по вопросам введения ФГОС основного общего образования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Национальные и этнокультурные особенности народов России в Стандарте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03648" y="2420888"/>
            <a:ext cx="6256784" cy="405078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Предметная область «Основы духовно-нравственной культуры народов России» является </a:t>
            </a:r>
            <a:r>
              <a:rPr lang="ru-RU" u="sng" dirty="0" smtClean="0"/>
              <a:t>обязательной.</a:t>
            </a:r>
          </a:p>
          <a:p>
            <a:pPr marL="109728" indent="0">
              <a:buNone/>
            </a:pPr>
            <a:r>
              <a:rPr lang="ru-RU" dirty="0" smtClean="0"/>
              <a:t>   Предметная область может быть реализована   через включение учебных модулей, содержащих вопросы духовно-нравственного воспитания,</a:t>
            </a:r>
          </a:p>
          <a:p>
            <a:r>
              <a:rPr lang="ru-RU" dirty="0" smtClean="0"/>
              <a:t>в учебные предметы других предметных областей,</a:t>
            </a:r>
          </a:p>
          <a:p>
            <a:r>
              <a:rPr lang="ru-RU" dirty="0" smtClean="0"/>
              <a:t>учебный предмет по выбору участников и в рамках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0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44016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соответствии со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Стандартом обязательными являются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предметные области: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smtClean="0"/>
              <a:t>Филология</a:t>
            </a:r>
          </a:p>
          <a:p>
            <a:r>
              <a:rPr lang="ru-RU" sz="1600" dirty="0" smtClean="0"/>
              <a:t>учебные предметы «</a:t>
            </a:r>
            <a:r>
              <a:rPr lang="ru-RU" sz="1600" dirty="0"/>
              <a:t>Русский </a:t>
            </a:r>
            <a:r>
              <a:rPr lang="ru-RU" sz="1600" dirty="0" smtClean="0"/>
              <a:t>язык. Родной язык», Литература. Родная литература», «Иностранный язык. Второй иностранный язык»</a:t>
            </a:r>
          </a:p>
          <a:p>
            <a:r>
              <a:rPr lang="ru-RU" sz="1600" b="1" dirty="0" smtClean="0"/>
              <a:t>Математика и информатика: </a:t>
            </a:r>
          </a:p>
          <a:p>
            <a:r>
              <a:rPr lang="ru-RU" sz="1600" dirty="0" smtClean="0"/>
              <a:t>учебные предметы «Математика», «Алгебра», « Геометрия», « Информатика»</a:t>
            </a:r>
          </a:p>
          <a:p>
            <a:r>
              <a:rPr lang="ru-RU" sz="1600" b="1" dirty="0" smtClean="0"/>
              <a:t>Естественно-научные предметы:</a:t>
            </a:r>
          </a:p>
          <a:p>
            <a:r>
              <a:rPr lang="ru-RU" sz="1600" dirty="0"/>
              <a:t>учебные предметы </a:t>
            </a:r>
            <a:r>
              <a:rPr lang="ru-RU" sz="1600" dirty="0" smtClean="0"/>
              <a:t> «Физика», «Биология», «Химия»</a:t>
            </a:r>
          </a:p>
          <a:p>
            <a:r>
              <a:rPr lang="ru-RU" sz="1600" b="1" dirty="0" err="1" smtClean="0"/>
              <a:t>Общественнонаучные</a:t>
            </a:r>
            <a:r>
              <a:rPr lang="ru-RU" sz="1600" b="1" dirty="0" smtClean="0"/>
              <a:t> предметы: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«История России», «Всеобщая история», «Обществознание», «География»</a:t>
            </a:r>
          </a:p>
          <a:p>
            <a:r>
              <a:rPr lang="ru-RU" sz="1600" b="1" dirty="0" smtClean="0"/>
              <a:t>Основы духовно-нравственной культуры народов России</a:t>
            </a:r>
          </a:p>
          <a:p>
            <a:r>
              <a:rPr lang="ru-RU" sz="1600" b="1" dirty="0" smtClean="0"/>
              <a:t>Искусство:</a:t>
            </a:r>
          </a:p>
          <a:p>
            <a:r>
              <a:rPr lang="ru-RU" sz="1600" dirty="0"/>
              <a:t>учебные </a:t>
            </a:r>
            <a:r>
              <a:rPr lang="ru-RU" sz="1600" dirty="0" smtClean="0"/>
              <a:t>предметы «Изобразительное</a:t>
            </a:r>
            <a:r>
              <a:rPr lang="ru-RU" sz="1600" b="1" dirty="0"/>
              <a:t> </a:t>
            </a:r>
            <a:r>
              <a:rPr lang="ru-RU" sz="1600" dirty="0" smtClean="0"/>
              <a:t>искусство», «Музыка»</a:t>
            </a:r>
          </a:p>
          <a:p>
            <a:r>
              <a:rPr lang="ru-RU" sz="1600" b="1" dirty="0" smtClean="0"/>
              <a:t>Технология:</a:t>
            </a:r>
          </a:p>
          <a:p>
            <a:r>
              <a:rPr lang="ru-RU" sz="1600" dirty="0" smtClean="0"/>
              <a:t>учебный предмет  «Технология»</a:t>
            </a:r>
          </a:p>
          <a:p>
            <a:r>
              <a:rPr lang="ru-RU" sz="1600" b="1" dirty="0" smtClean="0">
                <a:solidFill>
                  <a:srgbClr val="7030A0"/>
                </a:solidFill>
              </a:rPr>
              <a:t>«Физическая культура и основы безопасности жизнедеятельности</a:t>
            </a:r>
          </a:p>
          <a:p>
            <a:r>
              <a:rPr lang="ru-RU" sz="1600" dirty="0" smtClean="0">
                <a:solidFill>
                  <a:srgbClr val="7030A0"/>
                </a:solidFill>
              </a:rPr>
              <a:t>учебные предметы «</a:t>
            </a:r>
            <a:r>
              <a:rPr lang="ru-RU" sz="1600" dirty="0">
                <a:solidFill>
                  <a:srgbClr val="7030A0"/>
                </a:solidFill>
              </a:rPr>
              <a:t>Физическая </a:t>
            </a:r>
            <a:r>
              <a:rPr lang="ru-RU" sz="1600" dirty="0" smtClean="0">
                <a:solidFill>
                  <a:srgbClr val="7030A0"/>
                </a:solidFill>
              </a:rPr>
              <a:t>культура», «Основы </a:t>
            </a:r>
            <a:r>
              <a:rPr lang="ru-RU" sz="1600" dirty="0">
                <a:solidFill>
                  <a:srgbClr val="7030A0"/>
                </a:solidFill>
              </a:rPr>
              <a:t>безопасности жизнедеятельности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0935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Нормативный документ, регламентирующий порядок организации и осуществления образовательной деятельности по основной образовательной программе 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Организацию и осуществление образовательной деятельности по образовательной программе основного общего образования, в том числе особенности организации образовательной деятельности для обучающихся с ограниченными возможностями здоровья, регламентирует Порядок организации и осуществления образовательной деятельности ,утверждённый приказом </a:t>
            </a:r>
            <a:r>
              <a:rPr lang="ru-RU" sz="2400" dirty="0" err="1" smtClean="0"/>
              <a:t>МОиНРФ</a:t>
            </a:r>
            <a:r>
              <a:rPr lang="ru-RU" sz="2400" dirty="0" smtClean="0"/>
              <a:t> от 30.08.2013г №1015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577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 основе каких нормативных документов разрабатываются рабочие программы учебных предметов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996952"/>
            <a:ext cx="6212160" cy="3024336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имеют право на творческую инициативу, разработку и применение авторских программ  и методов обучения и воспитания в пределах реализуемой образовательной программы, отдельного учебного предмета, а также право на участие в разработке образовательных программ, в том числе рабочих программ учебных предметов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программы разрабатываются ОУ в соответствии со Стандартом с учётом примерной основной образовательной программы основного общего образования.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пункту 1 части 1 ст.48 №273- ФЗ педагогические работники обязаны осуществлять свою деятельность на высоком профессиональном уровне, обеспечивать в полном объёме реализацию преподаваемого учебного предмета в соответствии с утверждённой рабочей программой.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9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Рабочие программы учебных предметов и курсов должны содержать: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420888"/>
            <a:ext cx="6400800" cy="3690744"/>
          </a:xfrm>
        </p:spPr>
        <p:txBody>
          <a:bodyPr>
            <a:normAutofit fontScale="700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пояснительную записку, в которой конкретизируются общие цели основного общего образования с учётом специфики учебного предмета;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характеристику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учебного предмета, курса в учебном плане;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предметные результаты освоения конкретного учебного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предмета,курса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учебного предмета, курса;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тематическое планирование с определением основных видов учебной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учебно-методического и материально-технического обеспечения образовательной деятельности.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50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рабочей программе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Тематическое планирование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в рабочей </a:t>
            </a:r>
            <a:r>
              <a:rPr lang="ru-RU" sz="2400" dirty="0" smtClean="0"/>
              <a:t>программе состоит из тематических блоков ,объединяющих ряд дидактических единиц соответствующего раздела содержания учебного предмета, рассчитанных на изучение в течение нескольких уроков.</a:t>
            </a:r>
          </a:p>
          <a:p>
            <a:pPr algn="just"/>
            <a:r>
              <a:rPr lang="ru-RU" sz="2400" dirty="0" smtClean="0"/>
              <a:t>Обязательной частью тематического планирования является определение основных видов учебной деятельности учащихся, направленных на достижение предметных,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и личностных результатов освоения основной образовательной программы.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275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r>
              <a:rPr lang="ru-RU" dirty="0" smtClean="0"/>
              <a:t>Рабочая программа позволяет распределить учебные часы по разделам и темам курса, указывая последовательность их изучения; перечень лабораторных работ, опытов, демонстраций, экскурсий, проектов.</a:t>
            </a:r>
          </a:p>
          <a:p>
            <a:r>
              <a:rPr lang="ru-RU" dirty="0" smtClean="0"/>
              <a:t>Объём времени, выделяемый на изучение учебного предмета, определяется с учётом примерного учебного плана основного общего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8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268760"/>
            <a:ext cx="8229600" cy="530577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Внеурочная деятельность направлена на достижение результатов освоения основной образовательной программы и реализуется в формах, отличных от урочных на основании запросов обучающихся, выбора их родителей, а также с учётом имеющихся кадровых, материально-технических и иных условий.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Формы, способы и направления организации внеурочной деятельности определяются образовательной организацией самостоятельно в соответствии с содержательной и организационной спецификой совей основной образовательной программы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 на организацию внеурочной деятельности в 5-9 классах-до1750 часов за 5 лет обучения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28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реализуется ОУ в формах, отличных от урочной, количество часов, определённых Стандартом на его Реализацию, не может быть включено в объём предельно допустимой учебной нагрузки.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курсов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внеурочной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разрабатываются на основе требований к результатам освоения образовательной программы основного общего образования с учётом основных направлений программ, включенных в структуру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0142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деятельности включает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700808"/>
            <a:ext cx="8363272" cy="487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5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внеурочной деятельности по учебным предметам образовательной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предметные кружки, факультативы, ученические научные общества, школьные олимпиады по учебным предметам программы основной школы, предметные недели и т.д.)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организации педагогической поддержки обучающихся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(проектирование индивидуальных образовательных маршрутов, работа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педагогов-психологов);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обеспечению благополучия обучающихся в пространстве 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(безопасности жизни и здоровья школьников, безопасных межличностных отношений в учебных группах, профилактики неуспеваемости, профилактики различных рисков, возникающих  в процессе взаимодействия школьника с окружающей средой, социальной защиты учащихся)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0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260648"/>
            <a:ext cx="7056783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«Основное общее образование»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772816"/>
            <a:ext cx="6400800" cy="424847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является одним из уровней общего образования и направлено на становление и</a:t>
            </a:r>
          </a:p>
          <a:p>
            <a:pPr algn="just"/>
            <a:r>
              <a:rPr lang="ru-RU" dirty="0" smtClean="0"/>
              <a:t> формирование личности обучающегося (формирование нравственных убеждений, эстетического вкуса и здорового образа жизни, высокой культуры межличностного и межэтнического общения, овладение основами наук, государственным  языком РФ, навыками умственного и физического труда, развитие склонностей, интересов, способности к социальному самоопределению)(часть 2 ст.6 ФЗ 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273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5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курсов внеурочной деятельности должны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276872"/>
            <a:ext cx="7173416" cy="3600400"/>
          </a:xfrm>
        </p:spPr>
        <p:txBody>
          <a:bodyPr>
            <a:noAutofit/>
          </a:bodyPr>
          <a:lstStyle/>
          <a:p>
            <a:r>
              <a:rPr lang="ru-RU" sz="1800" dirty="0" smtClean="0"/>
              <a:t>Пояснительную записку, в которой конкретизируются цели образования с учётом специфики курса внеурочной деятельности;</a:t>
            </a:r>
          </a:p>
          <a:p>
            <a:r>
              <a:rPr lang="ru-RU" sz="1800" dirty="0" smtClean="0"/>
              <a:t>Личностные и </a:t>
            </a:r>
            <a:r>
              <a:rPr lang="ru-RU" sz="1800" dirty="0" err="1" smtClean="0"/>
              <a:t>метапредметные</a:t>
            </a:r>
            <a:r>
              <a:rPr lang="ru-RU" sz="1800" dirty="0" smtClean="0"/>
              <a:t> результаты освоения курса внеурочной деятельности;</a:t>
            </a:r>
          </a:p>
          <a:p>
            <a:r>
              <a:rPr lang="ru-RU" sz="1800" dirty="0" smtClean="0"/>
              <a:t>Содержание курса внеурочной деятельности;</a:t>
            </a:r>
          </a:p>
          <a:p>
            <a:r>
              <a:rPr lang="ru-RU" sz="1800" dirty="0" smtClean="0"/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sz="1800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68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должна быть направлена программа воспитания и социализации обучающихся?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ru-RU" dirty="0"/>
              <a:t>Программа должна быть направлена на развитие и воспитание компетентного гражданина России, принимающего судьбу Отечества как свою личную, осознающего ответственность за настоящее и будущее своей страны, укорененного в духовных и культурных традициях многонационального народа России, </a:t>
            </a:r>
            <a:r>
              <a:rPr lang="ru-RU" dirty="0" smtClean="0"/>
              <a:t>в том числе:</a:t>
            </a:r>
            <a:endParaRPr lang="ru-RU" dirty="0"/>
          </a:p>
          <a:p>
            <a:r>
              <a:rPr lang="ru-RU" dirty="0"/>
              <a:t>освоение обучающимися социального опыта, основных социальных ролей, норм и правил общественного поведения;</a:t>
            </a:r>
          </a:p>
          <a:p>
            <a:r>
              <a:rPr lang="ru-RU" dirty="0"/>
              <a:t>формирование готовности обучающихся к выбору направления своей профессиональной деятельности;</a:t>
            </a:r>
          </a:p>
          <a:p>
            <a:r>
              <a:rPr lang="ru-RU" dirty="0"/>
              <a:t>формирование и развитие знаний, установок, личностных ориентиров, в том числе антикоррупционного сознания и норм здорового и безопасного образа жизни;</a:t>
            </a:r>
          </a:p>
          <a:p>
            <a:r>
              <a:rPr lang="ru-RU" dirty="0"/>
              <a:t>развитие осознанных потребностей в занятиях физической культурой и спортом, физическом самосовершенствовании и ведении здорового образа жизни;</a:t>
            </a:r>
          </a:p>
          <a:p>
            <a:r>
              <a:rPr lang="ru-RU" dirty="0"/>
              <a:t>формирование экологической культуры.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13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Программа УУД должна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Цели и задачи;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места Программы и её роли в реализации требований Стандарта;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понятий, функций, состава и характеристик УУД и их связи с содержанием учебных предметов и внеурочной деятельностью, а также места УУД в структуре образовательной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Типовые задачи по формированию УУД;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особенностей, основных направлений и планируемых результатов учебно-исследовательской и проектной деятельности обучающихся в рамках урочной и внеурочной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условий, обеспечивающих развитие УУД у обучающихся;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Методику и инструментарий оценки успешности освоения и применения обучающимися УУД и др.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8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157592" cy="14401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оценки достижений планируемых результатов освоения образовательной программы основного общего образования должна: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132856"/>
            <a:ext cx="8229600" cy="44416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Закреплять основные направления и цели оценочной  деятельности, ориентированной на управление качеством образования, описывать объект и формы представления   результатов, условия и границы применения системы оценки;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Ориентировать образовательную деятельность на духовно-нравственное развитие и воспитание обучающихся, реализацию требований к результатам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комплексный подход к оценке результатов освоения образовательной программы, позволяющей вести оценку предметных,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личностных результатов;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Обеспечивать оценку динамики индивидуальных достижений обучающихся в процессе освоения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Предусматривать использование разнообразных методов и форм, взаимно дополняющих друг друга.    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39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Итоговая оценка результатов освоения основной образовательной программы включает 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492896"/>
            <a:ext cx="6644208" cy="32403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Результаты промежуточной аттестации обучающихся, </a:t>
            </a:r>
            <a:r>
              <a:rPr lang="ru-RU" dirty="0" smtClean="0"/>
              <a:t>отражающие динамику их индивидуальных образовательных достижений в соответствии с планируемыми результатами освоения образовательной программы;</a:t>
            </a:r>
          </a:p>
          <a:p>
            <a:r>
              <a:rPr lang="ru-RU" dirty="0" smtClean="0"/>
              <a:t>Результаты ГИА выпускников, характеризующие уровень достижения планируемых результатов освоения основной образовательной программы</a:t>
            </a:r>
          </a:p>
          <a:p>
            <a:r>
              <a:rPr lang="ru-RU" dirty="0" smtClean="0"/>
              <a:t>Итоговой </a:t>
            </a:r>
            <a:r>
              <a:rPr lang="ru-RU" dirty="0"/>
              <a:t>оценке не подлежат ценностные ориентации обучающегося и индивидуальные личностные характеристики. Обобщенная оценка этих и других личностных результатов освоения обучающимися основной образовательной программы должна осуществляться в ходе различных мониторинговых исследований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7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1" y="404664"/>
            <a:ext cx="8229600" cy="18002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кадровым условиям реализации образовательной программы основного общего образования включают: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2924944"/>
            <a:ext cx="6400800" cy="145849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укомплектованность организаций, осуществляющих образовательную деятельность, педагогическими, руководящими и иными работниками;</a:t>
            </a:r>
          </a:p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уровень квалификации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педагогических и иных работников организаций, осуществляющих образовательную деятельность;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непрерывность профессионального развития педагогических работников организации,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осуществляющей образовательную деятельность и реализующей образовательную программу основного общего образования.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5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материально-техническим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5938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 образовательной программы основного общего образования должны обеспечивать возможность достижения обучающимися установленных Стандартом требований к результатам освоения образовательной программы основного общего образования, а также соблюдение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санитарно-эпидемиологических требований к условиям и организации обучения в общеобразовательных организациях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требований к санитарно-бытовым условиям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требований к социально-бытовым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условиям;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пожарной и электробезопасности;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требований охраны здоровья обучающихся и охраны труда работников организации, осуществляющей образовательную деятельность;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организации 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безопасной эксплуатации спортивных сооружений, спортивного инвентаря и оборудования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используемого в организациях, осуществляющих образовательную деятельность, установленных сроков и необходимых объемов текущего и капитального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ремонта.</a:t>
            </a:r>
          </a:p>
        </p:txBody>
      </p:sp>
    </p:spTree>
    <p:extLst>
      <p:ext uri="{BB962C8B-B14F-4D97-AF65-F5344CB8AC3E}">
        <p14:creationId xmlns:p14="http://schemas.microsoft.com/office/powerpoint/2010/main" val="152407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психолого-педагогическим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условиям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  Психолого-педагогические </a:t>
            </a:r>
            <a:r>
              <a:rPr lang="ru-RU" dirty="0"/>
              <a:t>условия реализации образовательной программы основного общего образования должны обеспечивать</a:t>
            </a:r>
            <a:r>
              <a:rPr lang="ru-RU" dirty="0" smtClean="0"/>
              <a:t>:</a:t>
            </a:r>
          </a:p>
          <a:p>
            <a:pPr marL="109728" indent="0">
              <a:buNone/>
            </a:pPr>
            <a:endParaRPr lang="ru-RU" dirty="0"/>
          </a:p>
          <a:p>
            <a:r>
              <a:rPr lang="ru-RU" dirty="0"/>
              <a:t>преемственность содержания и форм организации образовательной деятельности;</a:t>
            </a:r>
          </a:p>
          <a:p>
            <a:r>
              <a:rPr lang="ru-RU" dirty="0"/>
              <a:t>учет специфики возрастного психофизического развития обучающихся, в том числе особенности перехода из младшего школьного возраста в подростковый;</a:t>
            </a:r>
          </a:p>
          <a:p>
            <a:r>
              <a:rPr lang="ru-RU" dirty="0"/>
              <a:t>формирование     и     развитие     психолого-педагогической     компетентности</a:t>
            </a:r>
          </a:p>
          <a:p>
            <a:r>
              <a:rPr lang="ru-RU" dirty="0" smtClean="0"/>
              <a:t>обучающихся</a:t>
            </a:r>
            <a:r>
              <a:rPr lang="ru-RU" dirty="0"/>
              <a:t>, педагогических и административных работников, родительской общественности;</a:t>
            </a:r>
          </a:p>
          <a:p>
            <a:r>
              <a:rPr lang="ru-RU" dirty="0"/>
              <a:t>вариативность направлений психолого-педагогического сопровождения участников образовательных отношений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диверсификацию уровней психолого-педагогического </a:t>
            </a:r>
            <a:r>
              <a:rPr lang="ru-RU" dirty="0" smtClean="0"/>
              <a:t>сопровождения;</a:t>
            </a:r>
            <a:endParaRPr lang="ru-RU" dirty="0"/>
          </a:p>
          <a:p>
            <a:r>
              <a:rPr lang="ru-RU" dirty="0"/>
              <a:t>вариативность форм психолого-педагогического сопровождения участников образовательных </a:t>
            </a:r>
            <a:r>
              <a:rPr lang="ru-RU" dirty="0" smtClean="0"/>
              <a:t>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72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информационно-методическим условиям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ru-RU" sz="2000" dirty="0" smtClean="0"/>
          </a:p>
          <a:p>
            <a:pPr marL="109728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Информационно-методические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 реализации образовательной программы общего образования должны обеспечиваться современной информационно-образовательной средой, которая включает 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Комплекс информационных образовательных ресурсов,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ЦОР;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Совокупность технологических средств ИКТ:</a:t>
            </a:r>
          </a:p>
          <a:p>
            <a:pPr marL="109728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компьютеров, иного информационно-коммуникационного оборудования, коммуникационных каналов, системы современных педагогических технологий, обеспечивающих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обучение в современной информационно-образовательной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9654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35483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учебниками и учебными пособиями в соответствие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Стандартом определяется из расчёта: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348880"/>
            <a:ext cx="6400800" cy="185736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менее одного учебника в печатной и (или) электронной форме на каждого обучающегося по каждому учебному предмету, входящему в обязательную часть учебного плана;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менее одного учебника в печатной и (или) электронной форме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учебного пособия, достаточного для освоения программы учебного предмета 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каждого обучающегося по каждому учебному предмету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входящему в часть, формируемую участниками образовательных отношений, учебного плана.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1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5" y="404664"/>
            <a:ext cx="7478216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Где можно получить основное общее образование?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916832"/>
            <a:ext cx="7488832" cy="39604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образовательной организации 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очной, очно-заочной, заочной форме;</a:t>
            </a:r>
          </a:p>
          <a:p>
            <a:r>
              <a:rPr lang="ru-RU" dirty="0" smtClean="0"/>
              <a:t>Вне образовательной организации (в форме семейного образования и самообразования, статья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17, п.3  и  статья 63 ФЗ №273 от 29 декабря 2015 года. Принят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осударственной Думой 21 декабря 2012 года, одобрен Советом Федерации 26 декабря 2012 года);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Обучающимся предоставлено право на обучение по индивидуальному учебному плану, в т. ч. ускоренное обучение в пределах осваиваемой образовательной программы в порядке, установленном локальными нормативными актами ОО (пункт 3 ч.1 ст.34 ФЗ №273-ФЗ)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Нормы обеспеченности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учебниками и учебными пособиями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060848"/>
            <a:ext cx="8229600" cy="451368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учебниками и учебными пособиями, а также учебно-методическими материалами, средствами обучения и воспитания ОУ, в пределах Стандарта осуществляется за счёт бюджетных ассигнований федерального бюджета, бюджета РТ и местных бюджетов.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Пользование учебниками и учебными пособиями обучающимися, осваивающими учебные предметы, курсы, дисциплины(модули)за пределами Стандарта, и (или)получающими платные образовательные услуги, осуществляется в порядке, установленной организацией, осуществляющей образовательную деятельность.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109728" indent="0" algn="ctr">
              <a:buNone/>
            </a:pPr>
            <a:r>
              <a:rPr lang="ru-RU" sz="4800" i="1" dirty="0" smtClean="0">
                <a:solidFill>
                  <a:srgbClr val="7030A0"/>
                </a:solidFill>
              </a:rPr>
              <a:t>Благодарю за внимание!!</a:t>
            </a:r>
            <a:endParaRPr lang="ru-RU" sz="4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404664"/>
            <a:ext cx="7694240" cy="4032448"/>
          </a:xfrm>
          <a:effectLst/>
        </p:spPr>
        <p:txBody>
          <a:bodyPr/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Лица, не имеющие  основного общего или среднего образования,</a:t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вправе  пройти экстерном промежуточную и государственную итоговую аттестацию </a:t>
            </a:r>
          </a:p>
        </p:txBody>
      </p:sp>
    </p:spTree>
    <p:extLst>
      <p:ext uri="{BB962C8B-B14F-4D97-AF65-F5344CB8AC3E}">
        <p14:creationId xmlns:p14="http://schemas.microsoft.com/office/powerpoint/2010/main" val="1525222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Какой срок установлен для получения основного общего образования?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708920"/>
            <a:ext cx="6400800" cy="3474720"/>
          </a:xfrm>
        </p:spPr>
        <p:txBody>
          <a:bodyPr/>
          <a:lstStyle/>
          <a:p>
            <a:r>
              <a:rPr lang="ru-RU" dirty="0" smtClean="0"/>
              <a:t> Срок получения основного общего образования составляет 5 лет</a:t>
            </a:r>
          </a:p>
          <a:p>
            <a:r>
              <a:rPr lang="ru-RU" dirty="0" smtClean="0"/>
              <a:t>Для лиц с ОВЗ и инвалидов при обучении по адаптированным основным общеобразовательным программам, независимо от применяемых образовательных технологий, срок получения основного общего образования увеличивается не более чем на 1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6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Порядок применения дистанционных образовательных технологий и электронного обучения при реализации основной общеобразовательной программы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Дистанционные образовательные технологии-это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образовательные технологии, реализуемые ,в основном, с применением информационно-телекоммуникационных сетей при опосредованном ( на расстоянии)взаимодействии обучающихся и педагогических работников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Электронное обучение-это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образовательной деятельности с применением содержащейся в базах данных и используемой при реализации образовательных программ информации и обеспечивающих её обработку информационных технологий, технических средств, а также информационно-телекоммуникационных сетей, обеспечивающих передачу по линиям связи указанной информации, взаимодействие обучающихся и педагогических работников.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4509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 ли педагогический работник 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переходе на Стандарт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пройти повышение квалификации?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700808"/>
            <a:ext cx="6400800" cy="44108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Непрерывное профессиональное развитие работников организации должно обеспечиваться освоением дополнительных профессиональных программ по профилю не реже, чем один раз в 3 года.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основании ст.196 ТК РФ работодателю предоставлено право определять необходимость дополнительного профессионального образования для собственных нужд на условиях и в порядке, которые определяются коллективным договором, соглашениями, трудовым договором, а также с учётом мнения представительного органа работников в порядке, установленном статьёй 372 ТК РФ.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Право работников на дополнительное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професиональное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реализуется путём заключения договора между работником и работодателем. 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договоре ( в т. ч. трудовом)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могут содержаться: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492896"/>
            <a:ext cx="6400800" cy="28083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Обязанности работодателя по обеспечению реализации требований Стандарта к уровню квалификации педагогического работника, к непрерывности его профессионального развития путём освоения дополнительных профессиональных программ;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предоставлению в соответствии со ст.187 ТК РФ гарантий и компенсаций работнику, направляемому на дополнительное профессиональное образование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518251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Национальные и этнокультурные особенности народов России в Стандарте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564904"/>
            <a:ext cx="6400800" cy="3474720"/>
          </a:xfrm>
        </p:spPr>
        <p:txBody>
          <a:bodyPr/>
          <a:lstStyle/>
          <a:p>
            <a:r>
              <a:rPr lang="ru-RU" dirty="0" smtClean="0"/>
              <a:t>Учебные планы основных образовательных программ основного общего образования должны обеспечивать возможность изучения государственных языков народов республик РФ и родного языка из числа языков народов РФ, а также устанавливать количество занятий, отводимых на их изучение, по классам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2145</Words>
  <Application>Microsoft Office PowerPoint</Application>
  <PresentationFormat>Экран (4:3)</PresentationFormat>
  <Paragraphs>146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Воздушный поток</vt:lpstr>
      <vt:lpstr>Методические рекомендации по вопросам введения ФГОС основного общего образования</vt:lpstr>
      <vt:lpstr>«Основное общее образование»</vt:lpstr>
      <vt:lpstr>Где можно получить основное общее образование?  </vt:lpstr>
      <vt:lpstr>Лица, не имеющие  основного общего или среднего образования, вправе  пройти экстерном промежуточную и государственную итоговую аттестацию </vt:lpstr>
      <vt:lpstr>Какой срок установлен для получения основного общего образования?</vt:lpstr>
      <vt:lpstr>Порядок применения дистанционных образовательных технологий и электронного обучения при реализации основной общеобразовательной программы</vt:lpstr>
      <vt:lpstr>Обязан ли педагогический работник  при переходе на Стандарт  пройти повышение квалификации?</vt:lpstr>
      <vt:lpstr>В договоре ( в т. ч. трудовом)  могут содержаться:</vt:lpstr>
      <vt:lpstr>Национальные и этнокультурные особенности народов России в Стандарте</vt:lpstr>
      <vt:lpstr>Национальные и этнокультурные особенности народов России в Стандарте</vt:lpstr>
      <vt:lpstr>В соответствии со Стандартом обязательными являются следующие предметные области: </vt:lpstr>
      <vt:lpstr>Нормативный документ, регламентирующий порядок организации и осуществления образовательной деятельности по основной образовательной программе </vt:lpstr>
      <vt:lpstr>На основе каких нормативных документов разрабатываются рабочие программы учебных предметов?</vt:lpstr>
      <vt:lpstr>Рабочие программы учебных предметов и курсов должны содержать:</vt:lpstr>
      <vt:lpstr>Тематическое планирование  в рабочей программе</vt:lpstr>
      <vt:lpstr>Рабочая программа</vt:lpstr>
      <vt:lpstr>Внеурочная деятельность</vt:lpstr>
      <vt:lpstr>Внеурочная деятельность</vt:lpstr>
      <vt:lpstr>План внеурочной деятельности включает</vt:lpstr>
      <vt:lpstr>Программы курсов внеурочной деятельности должны содержать: </vt:lpstr>
      <vt:lpstr>На что должна быть направлена программа воспитания и социализации обучающихся?</vt:lpstr>
      <vt:lpstr>Программа УУД должна содержать: </vt:lpstr>
      <vt:lpstr>Система оценки достижений планируемых результатов освоения образовательной программы основного общего образования должна:</vt:lpstr>
      <vt:lpstr>Итоговая оценка результатов освоения основной образовательной программы включает : </vt:lpstr>
      <vt:lpstr>Требования к кадровым условиям реализации образовательной программы основного общего образования включают: </vt:lpstr>
      <vt:lpstr>Требования к материально-техническим условиям</vt:lpstr>
      <vt:lpstr>Требования  к психолого-педагогическим условиям</vt:lpstr>
      <vt:lpstr> Требования  к информационно-методическим условиям</vt:lpstr>
      <vt:lpstr>Нормы обеспеченности учебниками и учебными пособиями в соответствие  со Стандартом определяется из расчёта:</vt:lpstr>
      <vt:lpstr>Нормы обеспеченности  учебниками и учебными пособиями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вопросам введения ФГОС основного общего образования</dc:title>
  <dc:creator>GYPNORION</dc:creator>
  <cp:lastModifiedBy>GYPNORION</cp:lastModifiedBy>
  <cp:revision>66</cp:revision>
  <dcterms:created xsi:type="dcterms:W3CDTF">2015-08-25T07:20:08Z</dcterms:created>
  <dcterms:modified xsi:type="dcterms:W3CDTF">2015-10-06T05:52:31Z</dcterms:modified>
</cp:coreProperties>
</file>